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C3458-0465-4BDA-B99D-0FA586E3107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4981E-46E2-41B3-80F3-140FD32B3635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Бракераж комисия мүшесі құрылған. (7)</a:t>
          </a:r>
        </a:p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Аптасына бір рет тексеріліп, анықтама жазылады. </a:t>
          </a:r>
          <a:endParaRPr lang="ru-RU" dirty="0"/>
        </a:p>
      </dgm:t>
    </dgm:pt>
    <dgm:pt modelId="{7A115BC8-9116-40C8-96F1-775FAA30C204}" type="parTrans" cxnId="{0415961E-C0C0-4D11-9262-1265FD9F3836}">
      <dgm:prSet/>
      <dgm:spPr/>
      <dgm:t>
        <a:bodyPr/>
        <a:lstStyle/>
        <a:p>
          <a:endParaRPr lang="ru-RU"/>
        </a:p>
      </dgm:t>
    </dgm:pt>
    <dgm:pt modelId="{30BAA98E-2153-415F-8EF9-07993535FA4B}" type="sibTrans" cxnId="{0415961E-C0C0-4D11-9262-1265FD9F3836}">
      <dgm:prSet/>
      <dgm:spPr/>
      <dgm:t>
        <a:bodyPr/>
        <a:lstStyle/>
        <a:p>
          <a:endParaRPr lang="ru-RU"/>
        </a:p>
      </dgm:t>
    </dgm:pt>
    <dgm:pt modelId="{457976AF-AF11-4FB8-BF50-4629A1C2619A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Асханада ыстық тегін тамақпен 1-4 сынып аралығында 224-оқушы және 5-9 сынып аралығында жартылай жетім, көп балалы және аз қамтылған отбасы балаларының 28-оқушы қамтылған. </a:t>
          </a:r>
        </a:p>
      </dgm:t>
    </dgm:pt>
    <dgm:pt modelId="{73BACAD0-ECAB-46A6-A712-97F0D2E893AE}" type="parTrans" cxnId="{67A42358-263A-41AD-B0C8-3D2334AA4661}">
      <dgm:prSet/>
      <dgm:spPr/>
      <dgm:t>
        <a:bodyPr/>
        <a:lstStyle/>
        <a:p>
          <a:endParaRPr lang="ru-RU"/>
        </a:p>
      </dgm:t>
    </dgm:pt>
    <dgm:pt modelId="{F9AC2A39-FA7D-4904-B6F2-1A914188A430}" type="sibTrans" cxnId="{67A42358-263A-41AD-B0C8-3D2334AA4661}">
      <dgm:prSet/>
      <dgm:spPr/>
      <dgm:t>
        <a:bodyPr/>
        <a:lstStyle/>
        <a:p>
          <a:endParaRPr lang="ru-RU"/>
        </a:p>
      </dgm:t>
    </dgm:pt>
    <dgm:pt modelId="{A680C71D-CE0B-465B-A23C-708387C2631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Асханадағы ыстық тамақты қадағалап отыратын кезекші мұғалімдер бекітілген.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 мәзірі бойынша тамақ жасалынады.</a:t>
          </a:r>
        </a:p>
      </dgm:t>
    </dgm:pt>
    <dgm:pt modelId="{58F424C7-5BA1-470D-825F-1D7B70A1BC50}" type="parTrans" cxnId="{F00ADBF5-4EC3-4BF6-A941-43A2D14D3BEC}">
      <dgm:prSet/>
      <dgm:spPr/>
      <dgm:t>
        <a:bodyPr/>
        <a:lstStyle/>
        <a:p>
          <a:endParaRPr lang="ru-RU"/>
        </a:p>
      </dgm:t>
    </dgm:pt>
    <dgm:pt modelId="{2406D5BD-2F95-45D5-A484-F30066332FB8}" type="sibTrans" cxnId="{F00ADBF5-4EC3-4BF6-A941-43A2D14D3BEC}">
      <dgm:prSet/>
      <dgm:spPr/>
      <dgm:t>
        <a:bodyPr/>
        <a:lstStyle/>
        <a:p>
          <a:endParaRPr lang="ru-RU"/>
        </a:p>
      </dgm:t>
    </dgm:pt>
    <dgm:pt modelId="{0C3FE238-F525-4C0F-A439-DFA2324D9EDE}" type="pres">
      <dgm:prSet presAssocID="{1D3C3458-0465-4BDA-B99D-0FA586E310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55952-331A-43D1-B9BB-DB050E894283}" type="pres">
      <dgm:prSet presAssocID="{CD04981E-46E2-41B3-80F3-140FD32B3635}" presName="circle1" presStyleLbl="node1" presStyleIdx="0" presStyleCnt="3"/>
      <dgm:spPr/>
    </dgm:pt>
    <dgm:pt modelId="{FFD728CD-5C5C-4802-B077-9529F7912CAA}" type="pres">
      <dgm:prSet presAssocID="{CD04981E-46E2-41B3-80F3-140FD32B3635}" presName="space" presStyleCnt="0"/>
      <dgm:spPr/>
    </dgm:pt>
    <dgm:pt modelId="{812DDD50-D553-444A-B732-52631F67B95A}" type="pres">
      <dgm:prSet presAssocID="{CD04981E-46E2-41B3-80F3-140FD32B3635}" presName="rect1" presStyleLbl="alignAcc1" presStyleIdx="0" presStyleCnt="3"/>
      <dgm:spPr/>
      <dgm:t>
        <a:bodyPr/>
        <a:lstStyle/>
        <a:p>
          <a:endParaRPr lang="ru-RU"/>
        </a:p>
      </dgm:t>
    </dgm:pt>
    <dgm:pt modelId="{4D97C5CF-462C-41C2-A403-EFA5ECEA40DB}" type="pres">
      <dgm:prSet presAssocID="{457976AF-AF11-4FB8-BF50-4629A1C2619A}" presName="vertSpace2" presStyleLbl="node1" presStyleIdx="0" presStyleCnt="3"/>
      <dgm:spPr/>
    </dgm:pt>
    <dgm:pt modelId="{C11F86A2-503A-4BA8-9788-161E09191053}" type="pres">
      <dgm:prSet presAssocID="{457976AF-AF11-4FB8-BF50-4629A1C2619A}" presName="circle2" presStyleLbl="node1" presStyleIdx="1" presStyleCnt="3"/>
      <dgm:spPr/>
    </dgm:pt>
    <dgm:pt modelId="{6E35B8A7-E05C-481E-81EE-74EA6C52E9CE}" type="pres">
      <dgm:prSet presAssocID="{457976AF-AF11-4FB8-BF50-4629A1C2619A}" presName="rect2" presStyleLbl="alignAcc1" presStyleIdx="1" presStyleCnt="3"/>
      <dgm:spPr/>
      <dgm:t>
        <a:bodyPr/>
        <a:lstStyle/>
        <a:p>
          <a:endParaRPr lang="ru-RU"/>
        </a:p>
      </dgm:t>
    </dgm:pt>
    <dgm:pt modelId="{E790C2B7-4561-42EF-AA49-F9FAB012CB6B}" type="pres">
      <dgm:prSet presAssocID="{A680C71D-CE0B-465B-A23C-708387C26313}" presName="vertSpace3" presStyleLbl="node1" presStyleIdx="1" presStyleCnt="3"/>
      <dgm:spPr/>
    </dgm:pt>
    <dgm:pt modelId="{A9DA6677-4F7E-4E8C-B7BC-E4BA6B4501B6}" type="pres">
      <dgm:prSet presAssocID="{A680C71D-CE0B-465B-A23C-708387C26313}" presName="circle3" presStyleLbl="node1" presStyleIdx="2" presStyleCnt="3"/>
      <dgm:spPr/>
    </dgm:pt>
    <dgm:pt modelId="{F0CB68B7-3DC6-4B99-9966-5F6BA869FB23}" type="pres">
      <dgm:prSet presAssocID="{A680C71D-CE0B-465B-A23C-708387C26313}" presName="rect3" presStyleLbl="alignAcc1" presStyleIdx="2" presStyleCnt="3"/>
      <dgm:spPr/>
      <dgm:t>
        <a:bodyPr/>
        <a:lstStyle/>
        <a:p>
          <a:endParaRPr lang="ru-RU"/>
        </a:p>
      </dgm:t>
    </dgm:pt>
    <dgm:pt modelId="{1FF2C8CC-237F-49C2-A3FC-8309B59597B6}" type="pres">
      <dgm:prSet presAssocID="{CD04981E-46E2-41B3-80F3-140FD32B363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25476-4A30-4157-B2A9-03965761B21C}" type="pres">
      <dgm:prSet presAssocID="{457976AF-AF11-4FB8-BF50-4629A1C2619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1B8B1-7058-48B8-BBFF-846CA8DD7732}" type="pres">
      <dgm:prSet presAssocID="{A680C71D-CE0B-465B-A23C-708387C2631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FD3F2-086D-4367-87F6-B6A4DD5918F8}" type="presOf" srcId="{CD04981E-46E2-41B3-80F3-140FD32B3635}" destId="{1FF2C8CC-237F-49C2-A3FC-8309B59597B6}" srcOrd="1" destOrd="0" presId="urn:microsoft.com/office/officeart/2005/8/layout/target3"/>
    <dgm:cxn modelId="{E09B4870-0FDD-41F3-8D92-5C5DF06F9731}" type="presOf" srcId="{457976AF-AF11-4FB8-BF50-4629A1C2619A}" destId="{6E35B8A7-E05C-481E-81EE-74EA6C52E9CE}" srcOrd="0" destOrd="0" presId="urn:microsoft.com/office/officeart/2005/8/layout/target3"/>
    <dgm:cxn modelId="{4D844D7B-6CF0-421D-AA78-33265A9E0E83}" type="presOf" srcId="{A680C71D-CE0B-465B-A23C-708387C26313}" destId="{F0CB68B7-3DC6-4B99-9966-5F6BA869FB23}" srcOrd="0" destOrd="0" presId="urn:microsoft.com/office/officeart/2005/8/layout/target3"/>
    <dgm:cxn modelId="{DE932C00-C95F-442F-9AD8-52AA64D42661}" type="presOf" srcId="{457976AF-AF11-4FB8-BF50-4629A1C2619A}" destId="{64525476-4A30-4157-B2A9-03965761B21C}" srcOrd="1" destOrd="0" presId="urn:microsoft.com/office/officeart/2005/8/layout/target3"/>
    <dgm:cxn modelId="{313D5C5E-64EA-44C8-A7CC-9E65D4BD1AE1}" type="presOf" srcId="{CD04981E-46E2-41B3-80F3-140FD32B3635}" destId="{812DDD50-D553-444A-B732-52631F67B95A}" srcOrd="0" destOrd="0" presId="urn:microsoft.com/office/officeart/2005/8/layout/target3"/>
    <dgm:cxn modelId="{67A42358-263A-41AD-B0C8-3D2334AA4661}" srcId="{1D3C3458-0465-4BDA-B99D-0FA586E31077}" destId="{457976AF-AF11-4FB8-BF50-4629A1C2619A}" srcOrd="1" destOrd="0" parTransId="{73BACAD0-ECAB-46A6-A712-97F0D2E893AE}" sibTransId="{F9AC2A39-FA7D-4904-B6F2-1A914188A430}"/>
    <dgm:cxn modelId="{05290F3C-BBCB-4B4A-BC50-98634C0A86D3}" type="presOf" srcId="{1D3C3458-0465-4BDA-B99D-0FA586E31077}" destId="{0C3FE238-F525-4C0F-A439-DFA2324D9EDE}" srcOrd="0" destOrd="0" presId="urn:microsoft.com/office/officeart/2005/8/layout/target3"/>
    <dgm:cxn modelId="{4BE41BF2-54ED-40FD-80EC-A9405CF2E5D5}" type="presOf" srcId="{A680C71D-CE0B-465B-A23C-708387C26313}" destId="{DEC1B8B1-7058-48B8-BBFF-846CA8DD7732}" srcOrd="1" destOrd="0" presId="urn:microsoft.com/office/officeart/2005/8/layout/target3"/>
    <dgm:cxn modelId="{F00ADBF5-4EC3-4BF6-A941-43A2D14D3BEC}" srcId="{1D3C3458-0465-4BDA-B99D-0FA586E31077}" destId="{A680C71D-CE0B-465B-A23C-708387C26313}" srcOrd="2" destOrd="0" parTransId="{58F424C7-5BA1-470D-825F-1D7B70A1BC50}" sibTransId="{2406D5BD-2F95-45D5-A484-F30066332FB8}"/>
    <dgm:cxn modelId="{0415961E-C0C0-4D11-9262-1265FD9F3836}" srcId="{1D3C3458-0465-4BDA-B99D-0FA586E31077}" destId="{CD04981E-46E2-41B3-80F3-140FD32B3635}" srcOrd="0" destOrd="0" parTransId="{7A115BC8-9116-40C8-96F1-775FAA30C204}" sibTransId="{30BAA98E-2153-415F-8EF9-07993535FA4B}"/>
    <dgm:cxn modelId="{330C63AF-5D1E-4705-B3EB-4B8BC20508D9}" type="presParOf" srcId="{0C3FE238-F525-4C0F-A439-DFA2324D9EDE}" destId="{0FE55952-331A-43D1-B9BB-DB050E894283}" srcOrd="0" destOrd="0" presId="urn:microsoft.com/office/officeart/2005/8/layout/target3"/>
    <dgm:cxn modelId="{C82E0987-E478-4FB8-8FF4-2A742747C888}" type="presParOf" srcId="{0C3FE238-F525-4C0F-A439-DFA2324D9EDE}" destId="{FFD728CD-5C5C-4802-B077-9529F7912CAA}" srcOrd="1" destOrd="0" presId="urn:microsoft.com/office/officeart/2005/8/layout/target3"/>
    <dgm:cxn modelId="{2D0DE962-6FBB-4F31-9A6C-B6FE116AE847}" type="presParOf" srcId="{0C3FE238-F525-4C0F-A439-DFA2324D9EDE}" destId="{812DDD50-D553-444A-B732-52631F67B95A}" srcOrd="2" destOrd="0" presId="urn:microsoft.com/office/officeart/2005/8/layout/target3"/>
    <dgm:cxn modelId="{915AC6B2-B5D1-48BB-B113-E73907D8CE98}" type="presParOf" srcId="{0C3FE238-F525-4C0F-A439-DFA2324D9EDE}" destId="{4D97C5CF-462C-41C2-A403-EFA5ECEA40DB}" srcOrd="3" destOrd="0" presId="urn:microsoft.com/office/officeart/2005/8/layout/target3"/>
    <dgm:cxn modelId="{AD80DD20-4628-4DD9-992A-E22606781682}" type="presParOf" srcId="{0C3FE238-F525-4C0F-A439-DFA2324D9EDE}" destId="{C11F86A2-503A-4BA8-9788-161E09191053}" srcOrd="4" destOrd="0" presId="urn:microsoft.com/office/officeart/2005/8/layout/target3"/>
    <dgm:cxn modelId="{EF8F9741-5ECF-4774-8BEB-64F621EBD458}" type="presParOf" srcId="{0C3FE238-F525-4C0F-A439-DFA2324D9EDE}" destId="{6E35B8A7-E05C-481E-81EE-74EA6C52E9CE}" srcOrd="5" destOrd="0" presId="urn:microsoft.com/office/officeart/2005/8/layout/target3"/>
    <dgm:cxn modelId="{40EDB611-7D4C-4711-BE7A-4C7820ACB94B}" type="presParOf" srcId="{0C3FE238-F525-4C0F-A439-DFA2324D9EDE}" destId="{E790C2B7-4561-42EF-AA49-F9FAB012CB6B}" srcOrd="6" destOrd="0" presId="urn:microsoft.com/office/officeart/2005/8/layout/target3"/>
    <dgm:cxn modelId="{2F113350-4822-46DC-83AD-1567A691F8FB}" type="presParOf" srcId="{0C3FE238-F525-4C0F-A439-DFA2324D9EDE}" destId="{A9DA6677-4F7E-4E8C-B7BC-E4BA6B4501B6}" srcOrd="7" destOrd="0" presId="urn:microsoft.com/office/officeart/2005/8/layout/target3"/>
    <dgm:cxn modelId="{DB7DBF55-FDC8-426A-98D2-546DEC7088E9}" type="presParOf" srcId="{0C3FE238-F525-4C0F-A439-DFA2324D9EDE}" destId="{F0CB68B7-3DC6-4B99-9966-5F6BA869FB23}" srcOrd="8" destOrd="0" presId="urn:microsoft.com/office/officeart/2005/8/layout/target3"/>
    <dgm:cxn modelId="{0903F747-91DA-4ED0-A1EB-EC55044A852C}" type="presParOf" srcId="{0C3FE238-F525-4C0F-A439-DFA2324D9EDE}" destId="{1FF2C8CC-237F-49C2-A3FC-8309B59597B6}" srcOrd="9" destOrd="0" presId="urn:microsoft.com/office/officeart/2005/8/layout/target3"/>
    <dgm:cxn modelId="{D5CE197F-A046-41F1-8F21-64F41287AC83}" type="presParOf" srcId="{0C3FE238-F525-4C0F-A439-DFA2324D9EDE}" destId="{64525476-4A30-4157-B2A9-03965761B21C}" srcOrd="10" destOrd="0" presId="urn:microsoft.com/office/officeart/2005/8/layout/target3"/>
    <dgm:cxn modelId="{015D3263-83AD-40A0-A4D2-7352586DD1E2}" type="presParOf" srcId="{0C3FE238-F525-4C0F-A439-DFA2324D9EDE}" destId="{DEC1B8B1-7058-48B8-BBFF-846CA8DD773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55952-331A-43D1-B9BB-DB050E894283}">
      <dsp:nvSpPr>
        <dsp:cNvPr id="0" name=""/>
        <dsp:cNvSpPr/>
      </dsp:nvSpPr>
      <dsp:spPr>
        <a:xfrm>
          <a:off x="0" y="0"/>
          <a:ext cx="3384376" cy="33843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DD50-D553-444A-B732-52631F67B95A}">
      <dsp:nvSpPr>
        <dsp:cNvPr id="0" name=""/>
        <dsp:cNvSpPr/>
      </dsp:nvSpPr>
      <dsp:spPr>
        <a:xfrm>
          <a:off x="1692188" y="0"/>
          <a:ext cx="6678623" cy="3384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Бракераж комисия мүшесі құрылған. (7)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Аптасына бір рет тексеріліп, анықтама жазылады. </a:t>
          </a:r>
          <a:endParaRPr lang="ru-RU" kern="1200" dirty="0"/>
        </a:p>
      </dsp:txBody>
      <dsp:txXfrm>
        <a:off x="1692188" y="0"/>
        <a:ext cx="6678623" cy="1015314"/>
      </dsp:txXfrm>
    </dsp:sp>
    <dsp:sp modelId="{C11F86A2-503A-4BA8-9788-161E09191053}">
      <dsp:nvSpPr>
        <dsp:cNvPr id="0" name=""/>
        <dsp:cNvSpPr/>
      </dsp:nvSpPr>
      <dsp:spPr>
        <a:xfrm>
          <a:off x="592266" y="1015314"/>
          <a:ext cx="2199842" cy="21998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5B8A7-E05C-481E-81EE-74EA6C52E9CE}">
      <dsp:nvSpPr>
        <dsp:cNvPr id="0" name=""/>
        <dsp:cNvSpPr/>
      </dsp:nvSpPr>
      <dsp:spPr>
        <a:xfrm>
          <a:off x="1692188" y="1015314"/>
          <a:ext cx="6678623" cy="21998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Асханада ыстық тегін тамақпен 1-4 сынып аралығында 224-оқушы және 5-9 сынып аралығында жартылай жетім, көп балалы және аз қамтылған отбасы балаларының 28-оқушы қамтылған. </a:t>
          </a:r>
        </a:p>
      </dsp:txBody>
      <dsp:txXfrm>
        <a:off x="1692188" y="1015314"/>
        <a:ext cx="6678623" cy="1015311"/>
      </dsp:txXfrm>
    </dsp:sp>
    <dsp:sp modelId="{A9DA6677-4F7E-4E8C-B7BC-E4BA6B4501B6}">
      <dsp:nvSpPr>
        <dsp:cNvPr id="0" name=""/>
        <dsp:cNvSpPr/>
      </dsp:nvSpPr>
      <dsp:spPr>
        <a:xfrm>
          <a:off x="1184532" y="2030626"/>
          <a:ext cx="1015311" cy="10153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B68B7-3DC6-4B99-9966-5F6BA869FB23}">
      <dsp:nvSpPr>
        <dsp:cNvPr id="0" name=""/>
        <dsp:cNvSpPr/>
      </dsp:nvSpPr>
      <dsp:spPr>
        <a:xfrm>
          <a:off x="1692188" y="2030626"/>
          <a:ext cx="6678623" cy="1015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Асханадағы ыстық тамақты қадағалап отыратын кезекші мұғалімдер бекітілген.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 мәзірі бойынша тамақ жасалынады.</a:t>
          </a:r>
        </a:p>
      </dsp:txBody>
      <dsp:txXfrm>
        <a:off x="1692188" y="2030626"/>
        <a:ext cx="6678623" cy="101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E2D57A-2CF2-4630-AC42-034BC04E4FBF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99EBD6-1B8B-4AFE-89E6-FE293A07C2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defRPr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№19 Б.Майлин атындағы жалпы орта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 беретін мектебі</a:t>
            </a: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коммуналдық мемлекеттік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мекемесі</a:t>
            </a:r>
            <a:b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тоқсан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есеп</a:t>
            </a:r>
            <a:b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Әлеуметтік педогог:  У.Дилдабаева</a:t>
            </a:r>
            <a:b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2023-2024 оқу жылы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080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83568" y="404664"/>
            <a:ext cx="8058480" cy="1944216"/>
          </a:xfrm>
          <a:custGeom>
            <a:avLst/>
            <a:gdLst>
              <a:gd name="connsiteX0" fmla="*/ 0 w 8208912"/>
              <a:gd name="connsiteY0" fmla="*/ 2160240 h 4320480"/>
              <a:gd name="connsiteX1" fmla="*/ 629870 w 8208912"/>
              <a:gd name="connsiteY1" fmla="*/ 2160240 h 4320480"/>
              <a:gd name="connsiteX2" fmla="*/ 629870 w 8208912"/>
              <a:gd name="connsiteY2" fmla="*/ 0 h 4320480"/>
              <a:gd name="connsiteX3" fmla="*/ 7579042 w 8208912"/>
              <a:gd name="connsiteY3" fmla="*/ 0 h 4320480"/>
              <a:gd name="connsiteX4" fmla="*/ 7579042 w 8208912"/>
              <a:gd name="connsiteY4" fmla="*/ 2160240 h 4320480"/>
              <a:gd name="connsiteX5" fmla="*/ 8208912 w 8208912"/>
              <a:gd name="connsiteY5" fmla="*/ 2160240 h 4320480"/>
              <a:gd name="connsiteX6" fmla="*/ 4104456 w 8208912"/>
              <a:gd name="connsiteY6" fmla="*/ 4320480 h 4320480"/>
              <a:gd name="connsiteX7" fmla="*/ 0 w 8208912"/>
              <a:gd name="connsiteY7" fmla="*/ 2160240 h 4320480"/>
              <a:gd name="connsiteX0" fmla="*/ 7439 w 8216351"/>
              <a:gd name="connsiteY0" fmla="*/ 2160240 h 4320480"/>
              <a:gd name="connsiteX1" fmla="*/ 0 w 8216351"/>
              <a:gd name="connsiteY1" fmla="*/ 2187950 h 4320480"/>
              <a:gd name="connsiteX2" fmla="*/ 637309 w 8216351"/>
              <a:gd name="connsiteY2" fmla="*/ 0 h 4320480"/>
              <a:gd name="connsiteX3" fmla="*/ 7586481 w 8216351"/>
              <a:gd name="connsiteY3" fmla="*/ 0 h 4320480"/>
              <a:gd name="connsiteX4" fmla="*/ 7586481 w 8216351"/>
              <a:gd name="connsiteY4" fmla="*/ 2160240 h 4320480"/>
              <a:gd name="connsiteX5" fmla="*/ 8216351 w 8216351"/>
              <a:gd name="connsiteY5" fmla="*/ 2160240 h 4320480"/>
              <a:gd name="connsiteX6" fmla="*/ 4111895 w 8216351"/>
              <a:gd name="connsiteY6" fmla="*/ 4320480 h 4320480"/>
              <a:gd name="connsiteX7" fmla="*/ 7439 w 8216351"/>
              <a:gd name="connsiteY7" fmla="*/ 2160240 h 4320480"/>
              <a:gd name="connsiteX0" fmla="*/ 7439 w 8216351"/>
              <a:gd name="connsiteY0" fmla="*/ 2160240 h 4320480"/>
              <a:gd name="connsiteX1" fmla="*/ 0 w 8216351"/>
              <a:gd name="connsiteY1" fmla="*/ 2187950 h 4320480"/>
              <a:gd name="connsiteX2" fmla="*/ 637309 w 8216351"/>
              <a:gd name="connsiteY2" fmla="*/ 0 h 4320480"/>
              <a:gd name="connsiteX3" fmla="*/ 7586481 w 8216351"/>
              <a:gd name="connsiteY3" fmla="*/ 0 h 4320480"/>
              <a:gd name="connsiteX4" fmla="*/ 8209936 w 8216351"/>
              <a:gd name="connsiteY4" fmla="*/ 2160240 h 4320480"/>
              <a:gd name="connsiteX5" fmla="*/ 8216351 w 8216351"/>
              <a:gd name="connsiteY5" fmla="*/ 2160240 h 4320480"/>
              <a:gd name="connsiteX6" fmla="*/ 4111895 w 8216351"/>
              <a:gd name="connsiteY6" fmla="*/ 4320480 h 4320480"/>
              <a:gd name="connsiteX7" fmla="*/ 7439 w 8216351"/>
              <a:gd name="connsiteY7" fmla="*/ 2160240 h 4320480"/>
              <a:gd name="connsiteX0" fmla="*/ 215257 w 8216351"/>
              <a:gd name="connsiteY0" fmla="*/ 4238422 h 4320480"/>
              <a:gd name="connsiteX1" fmla="*/ 0 w 8216351"/>
              <a:gd name="connsiteY1" fmla="*/ 2187950 h 4320480"/>
              <a:gd name="connsiteX2" fmla="*/ 637309 w 8216351"/>
              <a:gd name="connsiteY2" fmla="*/ 0 h 4320480"/>
              <a:gd name="connsiteX3" fmla="*/ 7586481 w 8216351"/>
              <a:gd name="connsiteY3" fmla="*/ 0 h 4320480"/>
              <a:gd name="connsiteX4" fmla="*/ 8209936 w 8216351"/>
              <a:gd name="connsiteY4" fmla="*/ 2160240 h 4320480"/>
              <a:gd name="connsiteX5" fmla="*/ 8216351 w 8216351"/>
              <a:gd name="connsiteY5" fmla="*/ 2160240 h 4320480"/>
              <a:gd name="connsiteX6" fmla="*/ 4111895 w 8216351"/>
              <a:gd name="connsiteY6" fmla="*/ 4320480 h 4320480"/>
              <a:gd name="connsiteX7" fmla="*/ 215257 w 8216351"/>
              <a:gd name="connsiteY7" fmla="*/ 4238422 h 4320480"/>
              <a:gd name="connsiteX0" fmla="*/ 215257 w 8209936"/>
              <a:gd name="connsiteY0" fmla="*/ 4238422 h 4349258"/>
              <a:gd name="connsiteX1" fmla="*/ 0 w 8209936"/>
              <a:gd name="connsiteY1" fmla="*/ 2187950 h 4349258"/>
              <a:gd name="connsiteX2" fmla="*/ 637309 w 8209936"/>
              <a:gd name="connsiteY2" fmla="*/ 0 h 4349258"/>
              <a:gd name="connsiteX3" fmla="*/ 7586481 w 8209936"/>
              <a:gd name="connsiteY3" fmla="*/ 0 h 4349258"/>
              <a:gd name="connsiteX4" fmla="*/ 8209936 w 8209936"/>
              <a:gd name="connsiteY4" fmla="*/ 2160240 h 4349258"/>
              <a:gd name="connsiteX5" fmla="*/ 7994678 w 8209936"/>
              <a:gd name="connsiteY5" fmla="*/ 4349258 h 4349258"/>
              <a:gd name="connsiteX6" fmla="*/ 4111895 w 8209936"/>
              <a:gd name="connsiteY6" fmla="*/ 4320480 h 4349258"/>
              <a:gd name="connsiteX7" fmla="*/ 215257 w 8209936"/>
              <a:gd name="connsiteY7" fmla="*/ 4238422 h 4349258"/>
              <a:gd name="connsiteX0" fmla="*/ 215257 w 8209936"/>
              <a:gd name="connsiteY0" fmla="*/ 4238422 h 4349258"/>
              <a:gd name="connsiteX1" fmla="*/ 0 w 8209936"/>
              <a:gd name="connsiteY1" fmla="*/ 2187950 h 4349258"/>
              <a:gd name="connsiteX2" fmla="*/ 55418 w 8209936"/>
              <a:gd name="connsiteY2" fmla="*/ 55418 h 4349258"/>
              <a:gd name="connsiteX3" fmla="*/ 7586481 w 8209936"/>
              <a:gd name="connsiteY3" fmla="*/ 0 h 4349258"/>
              <a:gd name="connsiteX4" fmla="*/ 8209936 w 8209936"/>
              <a:gd name="connsiteY4" fmla="*/ 2160240 h 4349258"/>
              <a:gd name="connsiteX5" fmla="*/ 7994678 w 8209936"/>
              <a:gd name="connsiteY5" fmla="*/ 4349258 h 4349258"/>
              <a:gd name="connsiteX6" fmla="*/ 4111895 w 8209936"/>
              <a:gd name="connsiteY6" fmla="*/ 4320480 h 4349258"/>
              <a:gd name="connsiteX7" fmla="*/ 215257 w 8209936"/>
              <a:gd name="connsiteY7" fmla="*/ 4238422 h 4349258"/>
              <a:gd name="connsiteX0" fmla="*/ 215257 w 8209936"/>
              <a:gd name="connsiteY0" fmla="*/ 4183004 h 4293840"/>
              <a:gd name="connsiteX1" fmla="*/ 0 w 8209936"/>
              <a:gd name="connsiteY1" fmla="*/ 2132532 h 4293840"/>
              <a:gd name="connsiteX2" fmla="*/ 55418 w 8209936"/>
              <a:gd name="connsiteY2" fmla="*/ 0 h 4293840"/>
              <a:gd name="connsiteX3" fmla="*/ 8182227 w 8209936"/>
              <a:gd name="connsiteY3" fmla="*/ 1 h 4293840"/>
              <a:gd name="connsiteX4" fmla="*/ 8209936 w 8209936"/>
              <a:gd name="connsiteY4" fmla="*/ 2104822 h 4293840"/>
              <a:gd name="connsiteX5" fmla="*/ 7994678 w 8209936"/>
              <a:gd name="connsiteY5" fmla="*/ 4293840 h 4293840"/>
              <a:gd name="connsiteX6" fmla="*/ 4111895 w 8209936"/>
              <a:gd name="connsiteY6" fmla="*/ 4265062 h 4293840"/>
              <a:gd name="connsiteX7" fmla="*/ 215257 w 8209936"/>
              <a:gd name="connsiteY7" fmla="*/ 4183004 h 429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09936" h="4293840">
                <a:moveTo>
                  <a:pt x="215257" y="4183004"/>
                </a:moveTo>
                <a:lnTo>
                  <a:pt x="0" y="2132532"/>
                </a:lnTo>
                <a:lnTo>
                  <a:pt x="55418" y="0"/>
                </a:lnTo>
                <a:lnTo>
                  <a:pt x="8182227" y="1"/>
                </a:lnTo>
                <a:lnTo>
                  <a:pt x="8209936" y="2104822"/>
                </a:lnTo>
                <a:lnTo>
                  <a:pt x="7994678" y="4293840"/>
                </a:lnTo>
                <a:lnTo>
                  <a:pt x="4111895" y="4265062"/>
                </a:lnTo>
                <a:lnTo>
                  <a:pt x="215257" y="41830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Қайырымдылық акциясы</a:t>
            </a:r>
          </a:p>
          <a:p>
            <a:pPr algn="ctr"/>
            <a:endParaRPr lang="kk-KZ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Жүректен жүрекке;      2. Мектепке жол;       3. Демеушілеріміздің тарапынан берілген көмек: </a:t>
            </a:r>
          </a:p>
          <a:p>
            <a:pPr algn="ctr"/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 </a:t>
            </a:r>
            <a:r>
              <a:rPr lang="kk-K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тарапынан  жартылай жетім отбасында  14-оқушыға және АСП бойынша  28 оқушыға  41300 теңге мектеп формасыны ақшалай берілді.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Аманат партиясы ұйымдастыруымен облыстық мәслихат депутаты 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тарапынан  1-оқушыға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сөмкесі мен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спорттық  киім берілді. </a:t>
            </a:r>
            <a:endParaRPr lang="kk-KZ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Жастар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ресурстық орталығы атынан 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оқушыға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сөмкесі мен оқу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құралдары.</a:t>
            </a:r>
          </a:p>
          <a:p>
            <a:pPr algn="ctr"/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Кәсіп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одақ тарапынан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аз қамтылған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оқушыға мектепке қажетті оқу құралдары 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берілді. Жәнеде бір жартылай жетім оқушымыз Әкім шыршасына н куртка және  жаңажылдық сыйлығын алып қайтты. </a:t>
            </a:r>
            <a:r>
              <a:rPr lang="kk-KZ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Мектепте ұйымдастырылған акциядан  үйде оқытылатын 6-оқушыға жаңа жылдық сыйлық пен ой сергітетін ойыншықтар берілді. </a:t>
            </a:r>
          </a:p>
          <a:p>
            <a:endParaRPr lang="kk-K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ownloads\WhatsApp Image 2022-09-22 at 06.52.1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1044"/>
            <a:ext cx="2232248" cy="269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ownloads\WhatsApp Image 2022-09-22 at 06.52.1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2736304" cy="140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Admin\Desktop\суреттерім\WhatsApp Image 2023-09-29 at 10.11.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1044"/>
            <a:ext cx="1805724" cy="26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7806"/>
            <a:ext cx="1872208" cy="27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Admin\Desktop\суреттерім\WhatsApp Image 2023-09-29 at 10.16.57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0" y="5373216"/>
            <a:ext cx="2779926" cy="12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0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332656"/>
            <a:ext cx="6400800" cy="1752600"/>
          </a:xfrm>
        </p:spPr>
        <p:txBody>
          <a:bodyPr>
            <a:normAutofit/>
          </a:bodyPr>
          <a:lstStyle/>
          <a:p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2023-01-05_12-59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2677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Admin\Downloads\WhatsApp Image 2021-12-13 at 11.42.11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1068"/>
            <a:ext cx="2160241" cy="2484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03096587"/>
              </p:ext>
            </p:extLst>
          </p:nvPr>
        </p:nvGraphicFramePr>
        <p:xfrm>
          <a:off x="467544" y="188640"/>
          <a:ext cx="837081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041068"/>
            <a:ext cx="2160240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1068"/>
            <a:ext cx="162211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47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Мектептің әлеуметтік паспорты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/>
              <a:t>Толық емес (ата – анасының біреуі қайтыс болған) отбасының </a:t>
            </a:r>
            <a:r>
              <a:rPr lang="kk-KZ" dirty="0" smtClean="0"/>
              <a:t>балалары-  26</a:t>
            </a:r>
            <a:endParaRPr lang="ru-RU" dirty="0"/>
          </a:p>
          <a:p>
            <a:pPr lvl="0"/>
            <a:r>
              <a:rPr lang="kk-KZ" dirty="0"/>
              <a:t>Көп балалы </a:t>
            </a:r>
            <a:r>
              <a:rPr lang="kk-KZ" dirty="0" smtClean="0"/>
              <a:t>отбасы </a:t>
            </a:r>
            <a:r>
              <a:rPr lang="kk-KZ" smtClean="0"/>
              <a:t>-127 </a:t>
            </a:r>
            <a:endParaRPr lang="ru-RU" dirty="0"/>
          </a:p>
          <a:p>
            <a:pPr lvl="0"/>
            <a:r>
              <a:rPr lang="kk-KZ" dirty="0"/>
              <a:t>Аз қамтылған отбасыдан шыққан </a:t>
            </a:r>
            <a:r>
              <a:rPr lang="kk-KZ" dirty="0" smtClean="0"/>
              <a:t>оқушылар-37 </a:t>
            </a:r>
            <a:endParaRPr lang="ru-RU" dirty="0"/>
          </a:p>
          <a:p>
            <a:pPr lvl="0"/>
            <a:r>
              <a:rPr lang="en-US" dirty="0"/>
              <a:t>Ү</a:t>
            </a:r>
            <a:r>
              <a:rPr lang="kk-KZ" dirty="0"/>
              <a:t>йде оқытылатын </a:t>
            </a:r>
            <a:r>
              <a:rPr lang="kk-KZ" dirty="0" smtClean="0"/>
              <a:t>оқушылар- 6</a:t>
            </a:r>
            <a:endParaRPr lang="ru-RU" dirty="0"/>
          </a:p>
          <a:p>
            <a:pPr lvl="0"/>
            <a:r>
              <a:rPr lang="kk-KZ" dirty="0"/>
              <a:t>Жартылай жетім </a:t>
            </a:r>
            <a:r>
              <a:rPr lang="kk-KZ" dirty="0" smtClean="0"/>
              <a:t>оқушылар-26</a:t>
            </a:r>
            <a:endParaRPr lang="ru-RU" dirty="0"/>
          </a:p>
          <a:p>
            <a:pPr lvl="0"/>
            <a:r>
              <a:rPr lang="kk-KZ" dirty="0"/>
              <a:t>Қамқоршылық, қорғаншылықтағы </a:t>
            </a:r>
            <a:r>
              <a:rPr lang="kk-KZ" dirty="0" smtClean="0"/>
              <a:t>оқушылар-0</a:t>
            </a:r>
            <a:endParaRPr lang="ru-RU" dirty="0"/>
          </a:p>
          <a:p>
            <a:pPr lvl="0"/>
            <a:r>
              <a:rPr lang="kk-KZ" dirty="0"/>
              <a:t>Өгей ата-анамен тұратын </a:t>
            </a:r>
            <a:r>
              <a:rPr lang="kk-KZ" dirty="0" smtClean="0"/>
              <a:t>оқушылар-2</a:t>
            </a:r>
            <a:endParaRPr lang="ru-RU" dirty="0"/>
          </a:p>
          <a:p>
            <a:pPr lvl="0"/>
            <a:r>
              <a:rPr lang="kk-KZ" dirty="0"/>
              <a:t>АӘК алатын отбасыдан шыққан </a:t>
            </a:r>
            <a:r>
              <a:rPr lang="kk-KZ" dirty="0" smtClean="0"/>
              <a:t>оқушылар-28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Аз қамтылған отбасынан шыққан оқушылардың кітаппен қамтылуын </a:t>
            </a:r>
            <a:r>
              <a:rPr lang="kk-KZ" dirty="0" smtClean="0"/>
              <a:t>қадағаланды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3049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221</Words>
  <Application>Microsoft Office PowerPoint</Application>
  <PresentationFormat>Экран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«№19 Б.Майлин атындағы жалпы орта білім беретін мектебі»  коммуналдық мемлекеттік мекемесі     II тоқсан - есеп  Әлеуметтік педогог:  У.Дилдабаева 2023-2024 оқу жылы</vt:lpstr>
      <vt:lpstr>  </vt:lpstr>
      <vt:lpstr>Презентация PowerPoint</vt:lpstr>
      <vt:lpstr>Мектептің әлеуметтік паспорты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«№19 Б.Майлин атындағы жалпы орта мектебі»  коммуналдық мемлекеттік мекемес  Жылдық есеп Әлеуметтік педогог:  У.Дилдабаева</dc:title>
  <dc:creator>Пользователь Windows</dc:creator>
  <cp:lastModifiedBy>Admin</cp:lastModifiedBy>
  <cp:revision>32</cp:revision>
  <dcterms:created xsi:type="dcterms:W3CDTF">2023-01-05T04:36:59Z</dcterms:created>
  <dcterms:modified xsi:type="dcterms:W3CDTF">2024-01-10T08:18:30Z</dcterms:modified>
</cp:coreProperties>
</file>